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80" r:id="rId3"/>
    <p:sldId id="281" r:id="rId4"/>
    <p:sldId id="260" r:id="rId5"/>
    <p:sldId id="266" r:id="rId6"/>
    <p:sldId id="267" r:id="rId7"/>
    <p:sldId id="268" r:id="rId8"/>
    <p:sldId id="265" r:id="rId9"/>
    <p:sldId id="261" r:id="rId10"/>
    <p:sldId id="269" r:id="rId11"/>
    <p:sldId id="270" r:id="rId12"/>
    <p:sldId id="278" r:id="rId13"/>
    <p:sldId id="279" r:id="rId14"/>
    <p:sldId id="276" r:id="rId15"/>
    <p:sldId id="274" r:id="rId16"/>
    <p:sldId id="262" r:id="rId17"/>
  </p:sldIdLst>
  <p:sldSz cx="12192000" cy="6858000"/>
  <p:notesSz cx="6858000" cy="9144000"/>
  <p:embeddedFontLst>
    <p:embeddedFont>
      <p:font typeface="맑은 고딕" panose="020B0503020000020004" pitchFamily="50" charset="-127"/>
      <p:regular r:id="rId19"/>
      <p:bold r:id="rId20"/>
    </p:embeddedFont>
    <p:embeddedFont>
      <p:font typeface="08서울남산체 B" panose="02020603020101020101" pitchFamily="18" charset="-127"/>
      <p:regular r:id="rId21"/>
    </p:embeddedFont>
    <p:embeddedFont>
      <p:font typeface="HY목각파임B" panose="02030600000101010101" pitchFamily="18" charset="-127"/>
      <p:regular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77261" autoAdjust="0"/>
  </p:normalViewPr>
  <p:slideViewPr>
    <p:cSldViewPr snapToGrid="0">
      <p:cViewPr varScale="1">
        <p:scale>
          <a:sx n="71" d="100"/>
          <a:sy n="71" d="100"/>
        </p:scale>
        <p:origin x="14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A36FF-04DA-4E2E-ACA6-7F48BC1CC619}" type="datetimeFigureOut">
              <a:rPr lang="ko-KR" altLang="en-US" smtClean="0"/>
              <a:t>2018-05-13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D29D1-6BDF-48E0-BFC0-44BCD248A8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603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B, </a:t>
            </a:r>
            <a:r>
              <a:rPr lang="ko-KR" altLang="en-US" dirty="0"/>
              <a:t>주기성을 갖는 시간과 공간의 함수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T </a:t>
            </a:r>
            <a:r>
              <a:rPr lang="ko-KR" altLang="en-US" dirty="0"/>
              <a:t>첫 번째 항</a:t>
            </a:r>
            <a:r>
              <a:rPr lang="en-US" altLang="ko-KR" dirty="0"/>
              <a:t>: </a:t>
            </a:r>
            <a:r>
              <a:rPr lang="ko-KR" altLang="en-US" dirty="0"/>
              <a:t>온도 데이터를 </a:t>
            </a:r>
            <a:r>
              <a:rPr lang="en-US" altLang="ko-KR" dirty="0"/>
              <a:t>P</a:t>
            </a:r>
            <a:r>
              <a:rPr lang="ko-KR" altLang="en-US" dirty="0"/>
              <a:t>번째까지 밀어서 각각의 데이터에 각각의 계수 알파 벡터를 곱한 후 입실론</a:t>
            </a:r>
            <a:r>
              <a:rPr lang="en-US" altLang="ko-KR" dirty="0"/>
              <a:t>(</a:t>
            </a:r>
            <a:r>
              <a:rPr lang="ko-KR" altLang="en-US" dirty="0"/>
              <a:t>오차</a:t>
            </a:r>
            <a:r>
              <a:rPr lang="en-US" altLang="ko-KR" dirty="0"/>
              <a:t>)</a:t>
            </a:r>
            <a:r>
              <a:rPr lang="ko-KR" altLang="en-US" dirty="0"/>
              <a:t>를 더함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4</a:t>
            </a:r>
            <a:r>
              <a:rPr lang="ko-KR" altLang="en-US" dirty="0"/>
              <a:t>번째</a:t>
            </a:r>
            <a:r>
              <a:rPr lang="en-US" altLang="ko-KR" dirty="0"/>
              <a:t>, </a:t>
            </a:r>
            <a:r>
              <a:rPr lang="ko-KR" altLang="en-US" dirty="0"/>
              <a:t>장기경향성을 빼서 그래프를 그릴 때 사용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D29D1-6BDF-48E0-BFC0-44BCD248A84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271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8. The mean and standard deviation of maximum temperatures (upper), minimum temperatures (middle), and average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temperatures (lower): observation in 1979-2014 (black), 100 synthetic datasets in 1979-2014 (blue) and in 2029-2064 (red). Panels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(a)-(d) represent spring (3/1-5/30), summer (6/1-8/30), fall (9/1-11/30), and winter (12/1-2/28), respectively.</a:t>
            </a:r>
            <a:endParaRPr lang="ko-KR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D29D1-6BDF-48E0-BFC0-44BCD248A84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9276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9. The histograms of daily temperatures derived from the 100 synthetic datasets during 1979-2014 (blue), 1979-2064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(black), and 2029-2064 (red). The four columns represent the spring (3/1-5/30), summer (6/1-8/30), fall (9/1-11/30), and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winter (12/1-2/28), respectively. The ordinate represents the average frequency of occurrence for each season.</a:t>
            </a:r>
            <a:endParaRPr lang="ko-KR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D29D1-6BDF-48E0-BFC0-44BCD248A84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2786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D29D1-6BDF-48E0-BFC0-44BCD248A84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1488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11. Current and future trends of heat waves and cold waves in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Korea. Days with daily maximum temperature exceeding 33oC for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or more consecutive days are defined as days of heat waves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(red). Days with daily minimum temperatures below −12oC for two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more consecutive days or days with a temperature reduction of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than 10oC per day from a minimum temperature of 3oC or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 are defined as days of cold waves.</a:t>
            </a:r>
          </a:p>
          <a:p>
            <a:endParaRPr lang="en-US" altLang="ko-K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12. (upper panel) The seasonal cycle of daily average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temperatures. The color bars in the upper row depict the lengths of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seasons in 1979-2014, while those in the lower row describe the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lengths of the seasons in 2029-2064. Each color represents the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duration of a season: spring (yellow), summer (red), fall (green),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winter (blue). The seasonal cycles have been smoothed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significantly in order to apply the KMA definitions of seasons.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(lower panel) Plot of the length of each season during the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observational period (1979-2014, blue) and the future period (2029-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2064, red).</a:t>
            </a:r>
            <a:endParaRPr lang="ko-KR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D29D1-6BDF-48E0-BFC0-44BCD248A84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3771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-Loading vector graph: 10%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변동을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갖음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-Loading vector graph: 3~6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cooling, 11~12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briefly cooling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D29D1-6BDF-48E0-BFC0-44BCD248A84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1450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PC time series x loading vector = synthetic time series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D29D1-6BDF-48E0-BFC0-44BCD248A84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528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D29D1-6BDF-48E0-BFC0-44BCD248A84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511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-Loading vector graph: 10%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변동을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갖음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-Loading vector graph: 3~6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cooling, 11~12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briefly cooling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D29D1-6BDF-48E0-BFC0-44BCD248A84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2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ko-KR" dirty="0"/>
              <a:t>봄</a:t>
            </a:r>
            <a:r>
              <a:rPr lang="en-US" altLang="ko-KR" dirty="0"/>
              <a:t> 0.41, </a:t>
            </a:r>
            <a:r>
              <a:rPr lang="ko-KR" altLang="ko-KR" dirty="0"/>
              <a:t>여름</a:t>
            </a:r>
            <a:r>
              <a:rPr lang="en-US" altLang="ko-KR" dirty="0"/>
              <a:t> 0.26, </a:t>
            </a:r>
            <a:r>
              <a:rPr lang="ko-KR" altLang="ko-KR" dirty="0"/>
              <a:t>가을</a:t>
            </a:r>
            <a:r>
              <a:rPr lang="en-US" altLang="ko-KR" dirty="0"/>
              <a:t> 0.42, </a:t>
            </a:r>
            <a:r>
              <a:rPr lang="ko-KR" altLang="ko-KR" dirty="0"/>
              <a:t>겨울</a:t>
            </a:r>
            <a:r>
              <a:rPr lang="en-US" altLang="ko-KR" dirty="0"/>
              <a:t> 0.29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D29D1-6BDF-48E0-BFC0-44BCD248A84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9042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2005~2014, 1979~1988 </a:t>
            </a:r>
            <a:r>
              <a:rPr lang="ko-KR" altLang="ko-KR" dirty="0"/>
              <a:t>온도</a:t>
            </a:r>
            <a:r>
              <a:rPr lang="en-US" altLang="ko-KR" dirty="0"/>
              <a:t> </a:t>
            </a:r>
            <a:r>
              <a:rPr lang="ko-KR" altLang="ko-KR" dirty="0"/>
              <a:t>증가</a:t>
            </a:r>
            <a:r>
              <a:rPr lang="ko-KR" altLang="en-US" dirty="0"/>
              <a:t>를 비교</a:t>
            </a:r>
            <a:r>
              <a:rPr lang="en-US" altLang="ko-KR" dirty="0"/>
              <a:t>!</a:t>
            </a:r>
            <a:endParaRPr lang="ko-KR" altLang="ko-KR" dirty="0"/>
          </a:p>
          <a:p>
            <a:pPr marL="0" indent="0">
              <a:buNone/>
            </a:pPr>
            <a:r>
              <a:rPr lang="en-US" altLang="ko-KR" dirty="0"/>
              <a:t> - CSEOF, KMA </a:t>
            </a:r>
            <a:r>
              <a:rPr lang="ko-KR" altLang="ko-KR" dirty="0"/>
              <a:t>추세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ko-KR" dirty="0"/>
              <a:t>따라</a:t>
            </a:r>
            <a:r>
              <a:rPr lang="en-US" altLang="ko-KR" dirty="0"/>
              <a:t> </a:t>
            </a:r>
            <a:r>
              <a:rPr lang="ko-KR" altLang="ko-KR" dirty="0"/>
              <a:t>감</a:t>
            </a:r>
          </a:p>
          <a:p>
            <a:pPr marL="0" indent="0">
              <a:buNone/>
            </a:pPr>
            <a:r>
              <a:rPr lang="en-US" altLang="ko-KR" dirty="0"/>
              <a:t> =&gt;</a:t>
            </a:r>
            <a:r>
              <a:rPr lang="ko-KR" altLang="ko-KR" dirty="0"/>
              <a:t>봄</a:t>
            </a:r>
            <a:r>
              <a:rPr lang="en-US" altLang="ko-KR" dirty="0"/>
              <a:t>: </a:t>
            </a:r>
            <a:r>
              <a:rPr lang="ko-KR" altLang="en-US" dirty="0"/>
              <a:t>평균 </a:t>
            </a:r>
            <a:r>
              <a:rPr lang="ko-KR" altLang="ko-KR" dirty="0"/>
              <a:t>기온</a:t>
            </a:r>
            <a:r>
              <a:rPr lang="en-US" altLang="ko-KR" dirty="0"/>
              <a:t> </a:t>
            </a:r>
            <a:r>
              <a:rPr lang="ko-KR" altLang="ko-KR" dirty="0"/>
              <a:t>상승</a:t>
            </a:r>
            <a:r>
              <a:rPr lang="en-US" altLang="ko-KR" dirty="0"/>
              <a:t> </a:t>
            </a:r>
            <a:r>
              <a:rPr lang="ko-KR" altLang="ko-KR" dirty="0"/>
              <a:t>적</a:t>
            </a:r>
            <a:r>
              <a:rPr lang="ko-KR" altLang="en-US" dirty="0"/>
              <a:t>음</a:t>
            </a:r>
            <a:r>
              <a:rPr lang="en-US" altLang="ko-KR" dirty="0"/>
              <a:t>, </a:t>
            </a:r>
            <a:r>
              <a:rPr lang="ko-KR" altLang="ko-KR" dirty="0"/>
              <a:t>상대적으로</a:t>
            </a:r>
            <a:r>
              <a:rPr lang="en-US" altLang="ko-KR" dirty="0"/>
              <a:t> </a:t>
            </a:r>
            <a:r>
              <a:rPr lang="ko-KR" altLang="ko-KR" dirty="0"/>
              <a:t>다른</a:t>
            </a:r>
            <a:r>
              <a:rPr lang="en-US" altLang="ko-KR" dirty="0"/>
              <a:t> </a:t>
            </a:r>
            <a:r>
              <a:rPr lang="ko-KR" altLang="ko-KR" dirty="0"/>
              <a:t>계절</a:t>
            </a:r>
            <a:r>
              <a:rPr lang="en-US" altLang="ko-KR" dirty="0"/>
              <a:t> </a:t>
            </a:r>
            <a:r>
              <a:rPr lang="ko-KR" altLang="ko-KR" dirty="0"/>
              <a:t>높음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 =&gt;</a:t>
            </a:r>
            <a:r>
              <a:rPr lang="ko-KR" altLang="ko-KR" dirty="0"/>
              <a:t>대륙</a:t>
            </a:r>
            <a:r>
              <a:rPr lang="en-US" altLang="ko-KR" dirty="0"/>
              <a:t> </a:t>
            </a:r>
            <a:r>
              <a:rPr lang="ko-KR" altLang="ko-KR" dirty="0"/>
              <a:t>온난화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/>
              <a:t>보여줌</a:t>
            </a:r>
            <a:r>
              <a:rPr lang="en-US" altLang="ko-KR" dirty="0"/>
              <a:t>(</a:t>
            </a:r>
            <a:r>
              <a:rPr lang="ko-KR" altLang="en-US" dirty="0"/>
              <a:t>실제로 대륙 온난화가 일어났음</a:t>
            </a:r>
            <a:r>
              <a:rPr lang="en-US" altLang="ko-KR" dirty="0"/>
              <a:t>)</a:t>
            </a:r>
            <a:endParaRPr lang="ko-KR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D29D1-6BDF-48E0-BFC0-44BCD248A84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6799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The first PC time series of the daily maximum temperatures at the 60 KMA stations (red), 100 synthetic time series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(blue) and one synthetic time series (green) extended until 2064; (b, c) the mean and standard deviation of the first PC time series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(red) and those of the 100 synthetic time series from 2029 to 2064 (black). (d, e, f) Same as (a, b, c) except for the second PC time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series.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D29D1-6BDF-48E0-BFC0-44BCD248A84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6899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annual (or climatological) cycle for daily maximum, mean, and minimum temperatures averaged over all the 60 KMA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stations: KMA observations (black), 100 synthetic datasets in 1979-2014 (blue) and 100 synthetic datasets in 2029-2064 (red).</a:t>
            </a:r>
            <a:endParaRPr lang="ko-KR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D29D1-6BDF-48E0-BFC0-44BCD248A84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8326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4D9-3751-4B8B-95E1-CF0473DE8370}" type="datetimeFigureOut">
              <a:rPr lang="ko-KR" altLang="en-US" smtClean="0"/>
              <a:t>2018-05-13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E884-E07C-42ED-8116-C8436F2DA0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53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4D9-3751-4B8B-95E1-CF0473DE8370}" type="datetimeFigureOut">
              <a:rPr lang="ko-KR" altLang="en-US" smtClean="0"/>
              <a:t>2018-05-13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E884-E07C-42ED-8116-C8436F2DA0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433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4D9-3751-4B8B-95E1-CF0473DE8370}" type="datetimeFigureOut">
              <a:rPr lang="ko-KR" altLang="en-US" smtClean="0"/>
              <a:t>2018-05-13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E884-E07C-42ED-8116-C8436F2DA0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26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4D9-3751-4B8B-95E1-CF0473DE8370}" type="datetimeFigureOut">
              <a:rPr lang="ko-KR" altLang="en-US" smtClean="0"/>
              <a:t>2018-05-13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E884-E07C-42ED-8116-C8436F2DA0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84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4D9-3751-4B8B-95E1-CF0473DE8370}" type="datetimeFigureOut">
              <a:rPr lang="ko-KR" altLang="en-US" smtClean="0"/>
              <a:t>2018-05-13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E884-E07C-42ED-8116-C8436F2DA0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547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4D9-3751-4B8B-95E1-CF0473DE8370}" type="datetimeFigureOut">
              <a:rPr lang="ko-KR" altLang="en-US" smtClean="0"/>
              <a:t>2018-05-13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E884-E07C-42ED-8116-C8436F2DA0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055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4D9-3751-4B8B-95E1-CF0473DE8370}" type="datetimeFigureOut">
              <a:rPr lang="ko-KR" altLang="en-US" smtClean="0"/>
              <a:t>2018-05-13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E884-E07C-42ED-8116-C8436F2DA0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79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4D9-3751-4B8B-95E1-CF0473DE8370}" type="datetimeFigureOut">
              <a:rPr lang="ko-KR" altLang="en-US" smtClean="0"/>
              <a:t>2018-05-13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E884-E07C-42ED-8116-C8436F2DA0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870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4D9-3751-4B8B-95E1-CF0473DE8370}" type="datetimeFigureOut">
              <a:rPr lang="ko-KR" altLang="en-US" smtClean="0"/>
              <a:t>2018-05-13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E884-E07C-42ED-8116-C8436F2DA0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217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4D9-3751-4B8B-95E1-CF0473DE8370}" type="datetimeFigureOut">
              <a:rPr lang="ko-KR" altLang="en-US" smtClean="0"/>
              <a:t>2018-05-13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E884-E07C-42ED-8116-C8436F2DA0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911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4D9-3751-4B8B-95E1-CF0473DE8370}" type="datetimeFigureOut">
              <a:rPr lang="ko-KR" altLang="en-US" smtClean="0"/>
              <a:t>2018-05-13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E884-E07C-42ED-8116-C8436F2DA0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687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F44D9-3751-4B8B-95E1-CF0473DE8370}" type="datetimeFigureOut">
              <a:rPr lang="ko-KR" altLang="en-US" smtClean="0"/>
              <a:t>2018-05-13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DE884-E07C-42ED-8116-C8436F2DA0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052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089747"/>
            <a:ext cx="9144000" cy="2387600"/>
          </a:xfrm>
        </p:spPr>
        <p:txBody>
          <a:bodyPr>
            <a:noAutofit/>
          </a:bodyPr>
          <a:lstStyle/>
          <a:p>
            <a:r>
              <a:rPr lang="en-US" altLang="ko-KR" sz="4400" dirty="0">
                <a:latin typeface="Arial" panose="020B0604020202020204" pitchFamily="34" charset="0"/>
                <a:cs typeface="Arial" panose="020B0604020202020204" pitchFamily="34" charset="0"/>
              </a:rPr>
              <a:t>Future Trend in Seasonal Lengths and Extreme Temperature Distributions Over South Korea</a:t>
            </a:r>
            <a:endParaRPr lang="ko-KR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830638"/>
            <a:ext cx="9144000" cy="1655762"/>
          </a:xfrm>
        </p:spPr>
        <p:txBody>
          <a:bodyPr/>
          <a:lstStyle/>
          <a:p>
            <a:endParaRPr lang="en-US" altLang="ko-KR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  <a:p>
            <a:endParaRPr lang="en-US" altLang="ko-KR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  <a:p>
            <a:r>
              <a: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김정연</a:t>
            </a:r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, </a:t>
            </a:r>
            <a:r>
              <a: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서표석</a:t>
            </a:r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, </a:t>
            </a:r>
            <a:r>
              <a:rPr lang="ko-KR" altLang="en-US" dirty="0" err="1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어회진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C7EDAEB5-7294-48F6-8B29-C0F261490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26" y="3817381"/>
            <a:ext cx="2321568" cy="16690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023C96-99B3-4A3D-81B0-9F545FC9946A}"/>
              </a:ext>
            </a:extLst>
          </p:cNvPr>
          <p:cNvSpPr txBox="1"/>
          <p:nvPr/>
        </p:nvSpPr>
        <p:spPr>
          <a:xfrm>
            <a:off x="9098280" y="5314991"/>
            <a:ext cx="221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latin typeface="HY목각파임B" panose="02030600000101010101" pitchFamily="18" charset="-127"/>
                <a:ea typeface="HY목각파임B" panose="02030600000101010101" pitchFamily="18" charset="-127"/>
              </a:rPr>
              <a:t>살려줘요</a:t>
            </a:r>
          </a:p>
        </p:txBody>
      </p:sp>
    </p:spTree>
    <p:extLst>
      <p:ext uri="{BB962C8B-B14F-4D97-AF65-F5344CB8AC3E}">
        <p14:creationId xmlns:p14="http://schemas.microsoft.com/office/powerpoint/2010/main" val="268729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3. </a:t>
            </a:r>
            <a:r>
              <a: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데이터의 타당성 </a:t>
            </a:r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- future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90735" y="1648684"/>
            <a:ext cx="5163065" cy="464375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ko-KR" altLang="en-US" sz="2400" dirty="0"/>
              <a:t>연 순환에 대한 주기는 약간 감소</a:t>
            </a:r>
            <a:r>
              <a:rPr lang="en-US" altLang="ko-KR" sz="2400" dirty="0"/>
              <a:t>, </a:t>
            </a:r>
            <a:r>
              <a:rPr lang="ko-KR" altLang="en-US" sz="2400" dirty="0"/>
              <a:t>연간 온난화 세기는 상당히 증가</a:t>
            </a:r>
            <a:endParaRPr lang="en-US" altLang="ko-KR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400" dirty="0"/>
              <a:t>-&gt;100</a:t>
            </a:r>
            <a:r>
              <a:rPr lang="ko-KR" altLang="en-US" sz="2400" dirty="0"/>
              <a:t>개의 </a:t>
            </a:r>
            <a:r>
              <a:rPr lang="en-US" altLang="ko-KR" sz="2400" dirty="0"/>
              <a:t>synthetic time series</a:t>
            </a:r>
            <a:r>
              <a:rPr lang="ko-KR" altLang="en-US" sz="2400" dirty="0"/>
              <a:t>도 명확히 이러한 경향성을 띰</a:t>
            </a:r>
            <a:r>
              <a:rPr lang="en-US" altLang="ko-KR" sz="2400" dirty="0"/>
              <a:t>(fig.(a),(d))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400" dirty="0"/>
              <a:t>-&gt;synthetic time series</a:t>
            </a:r>
            <a:r>
              <a:rPr lang="ko-KR" altLang="en-US" sz="2400" dirty="0"/>
              <a:t>의 평균도 이런 경향을 확인</a:t>
            </a:r>
            <a:endParaRPr lang="en-US" altLang="ko-KR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400" dirty="0"/>
              <a:t>-&gt;first CSEOF mode</a:t>
            </a:r>
            <a:r>
              <a:rPr lang="ko-KR" altLang="en-US" sz="2400" dirty="0"/>
              <a:t>에 대한 평균은 미래가 기록 기간에 비해 약간 작음 </a:t>
            </a:r>
            <a:r>
              <a:rPr lang="en-US" altLang="ko-KR" sz="2400" dirty="0"/>
              <a:t>(fig.(b))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400" dirty="0"/>
              <a:t>-&gt;second CSEOF mode</a:t>
            </a:r>
            <a:r>
              <a:rPr lang="ko-KR" altLang="en-US" sz="2400" dirty="0"/>
              <a:t>에 대한 평균은 미래가 기록기간에 비해 현저히</a:t>
            </a:r>
            <a:r>
              <a:rPr lang="en-US" altLang="ko-KR" sz="2400" dirty="0"/>
              <a:t> </a:t>
            </a:r>
            <a:r>
              <a:rPr lang="ko-KR" altLang="en-US" sz="2400" dirty="0"/>
              <a:t>큼</a:t>
            </a:r>
            <a:r>
              <a:rPr lang="en-US" altLang="ko-KR" sz="2400" dirty="0"/>
              <a:t>(fig.(e))</a:t>
            </a:r>
            <a:endParaRPr lang="ko-KR" altLang="en-US" sz="2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4BACC8AF-2809-453F-A253-4463BCD2D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3" y="1648684"/>
            <a:ext cx="5552303" cy="452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81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3. </a:t>
            </a:r>
            <a:r>
              <a: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데이터의 타당성 </a:t>
            </a:r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- future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846F0CF8-9958-4816-82A3-AF5029C46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62" y="2013877"/>
            <a:ext cx="11141676" cy="1588059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AA2CF8CD-6315-46B7-9BA7-208AA57C2E11}"/>
              </a:ext>
            </a:extLst>
          </p:cNvPr>
          <p:cNvSpPr/>
          <p:nvPr/>
        </p:nvSpPr>
        <p:spPr>
          <a:xfrm>
            <a:off x="411892" y="3994213"/>
            <a:ext cx="11368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/>
              <a:t>-&gt;synthetic datasets</a:t>
            </a:r>
            <a:r>
              <a:rPr lang="ko-KR" altLang="en-US" sz="2400"/>
              <a:t>의 연간 온도 변화는 기록 기간에는 기상청 자료와 매우 유사</a:t>
            </a:r>
            <a:endParaRPr lang="en-US" altLang="ko-KR" sz="2400" dirty="0"/>
          </a:p>
          <a:p>
            <a:r>
              <a:rPr lang="en-US" altLang="ko-KR" sz="2400" dirty="0"/>
              <a:t>-&gt;</a:t>
            </a:r>
            <a:r>
              <a:rPr lang="ko-KR" altLang="en-US" sz="2400"/>
              <a:t>반면 </a:t>
            </a:r>
            <a:r>
              <a:rPr lang="en-US" altLang="ko-KR" sz="2400" dirty="0"/>
              <a:t>2029-2964</a:t>
            </a:r>
            <a:r>
              <a:rPr lang="ko-KR" altLang="en-US" sz="2400"/>
              <a:t>의 연간 온도 변화는 기상청 자료와 크게 다름</a:t>
            </a:r>
            <a:endParaRPr lang="en-US" altLang="ko-KR" sz="2400" dirty="0"/>
          </a:p>
          <a:p>
            <a:r>
              <a:rPr lang="en-US" altLang="ko-KR" sz="2400" dirty="0"/>
              <a:t>=&gt;2029-2064</a:t>
            </a:r>
            <a:r>
              <a:rPr lang="ko-KR" altLang="en-US" sz="2400"/>
              <a:t>기간 겨울과 가을에는 일 최고 기온이 상당히 상승하고</a:t>
            </a:r>
            <a:r>
              <a:rPr lang="en-US" altLang="ko-KR" sz="2400"/>
              <a:t>,  </a:t>
            </a:r>
            <a:r>
              <a:rPr lang="ko-KR" altLang="en-US" sz="2400"/>
              <a:t>여름과 봄에는 큰 차이를 보이지 않을 것으로 예상  </a:t>
            </a:r>
            <a:endParaRPr lang="ko-KR" altLang="en-US" sz="2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72C3C411-F33E-4882-A8D2-13ED45C5D7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84" y="5120544"/>
            <a:ext cx="1417416" cy="141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27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136E38E5-14BA-4DBA-8D6A-459241FAF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870" y="1531336"/>
            <a:ext cx="4915930" cy="471440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05773"/>
            <a:ext cx="10515600" cy="1325563"/>
          </a:xfrm>
        </p:spPr>
        <p:txBody>
          <a:bodyPr/>
          <a:lstStyle/>
          <a:p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3. </a:t>
            </a:r>
            <a:r>
              <a: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데이터의 타당성 </a:t>
            </a:r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- future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AA2CF8CD-6315-46B7-9BA7-208AA57C2E11}"/>
              </a:ext>
            </a:extLst>
          </p:cNvPr>
          <p:cNvSpPr/>
          <p:nvPr/>
        </p:nvSpPr>
        <p:spPr>
          <a:xfrm>
            <a:off x="584886" y="1721425"/>
            <a:ext cx="5511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400" dirty="0"/>
              <a:t>계절 평균 온도는 여름</a:t>
            </a:r>
            <a:r>
              <a:rPr lang="en-US" altLang="ko-KR" sz="2400" dirty="0"/>
              <a:t>, </a:t>
            </a:r>
            <a:r>
              <a:rPr lang="ko-KR" altLang="en-US" sz="2400" dirty="0"/>
              <a:t>가을 겨울에 상승</a:t>
            </a:r>
            <a:r>
              <a:rPr lang="en-US" altLang="ko-KR" sz="2400" dirty="0"/>
              <a:t>, </a:t>
            </a:r>
            <a:r>
              <a:rPr lang="ko-KR" altLang="en-US" sz="2400" dirty="0"/>
              <a:t>봄에 하강</a:t>
            </a: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400" dirty="0"/>
              <a:t>온도의 표준편차는 모든 계절에 증가함</a:t>
            </a:r>
            <a:r>
              <a:rPr lang="en-US" altLang="ko-KR" sz="2400" dirty="0"/>
              <a:t>(fig7)</a:t>
            </a:r>
            <a:r>
              <a:rPr lang="ko-KR" altLang="en-US" sz="2400" dirty="0"/>
              <a:t>에서도 나타남</a:t>
            </a: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400" dirty="0"/>
              <a:t>미래의 온난화는 가을에 가장 </a:t>
            </a:r>
            <a:r>
              <a:rPr lang="ko-KR" altLang="en-US" sz="2400" dirty="0" err="1"/>
              <a:t>심해짐</a:t>
            </a: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400" dirty="0"/>
              <a:t>여름에는 상대적으로 가장 덜 온도가 상승</a:t>
            </a: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400" dirty="0"/>
              <a:t>그러나 여름에는 온도 표준 편차 증가가 가장 큼</a:t>
            </a:r>
            <a:endParaRPr lang="en-US" altLang="ko-K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400" dirty="0"/>
              <a:t>그래도 온도 표준편차는 여름보다 겨울이 큼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652964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026D9840-F030-4C11-AAEB-B534F2774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530" y="1900753"/>
            <a:ext cx="6050410" cy="384513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3. </a:t>
            </a:r>
            <a:r>
              <a: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데이터의 타당성 </a:t>
            </a:r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- future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AA2CF8CD-6315-46B7-9BA7-208AA57C2E11}"/>
              </a:ext>
            </a:extLst>
          </p:cNvPr>
          <p:cNvSpPr/>
          <p:nvPr/>
        </p:nvSpPr>
        <p:spPr>
          <a:xfrm>
            <a:off x="399535" y="1690688"/>
            <a:ext cx="522278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/>
              <a:t>Fig.9</a:t>
            </a:r>
            <a:r>
              <a:rPr lang="ko-KR" altLang="en-US" sz="2400" dirty="0"/>
              <a:t>와 </a:t>
            </a:r>
            <a:r>
              <a:rPr lang="en-US" altLang="ko-KR" sz="2400" dirty="0"/>
              <a:t>Fig.8</a:t>
            </a:r>
            <a:r>
              <a:rPr lang="ko-KR" altLang="en-US" sz="2400" dirty="0"/>
              <a:t>은</a:t>
            </a:r>
            <a:r>
              <a:rPr lang="en-US" altLang="ko-KR" sz="2400" dirty="0"/>
              <a:t> </a:t>
            </a:r>
            <a:r>
              <a:rPr lang="ko-KR" altLang="en-US" sz="2400" dirty="0"/>
              <a:t>서로 유사한 경향을 나타내고 있음</a:t>
            </a:r>
            <a:endParaRPr lang="en-US" altLang="ko-KR" sz="2400" dirty="0"/>
          </a:p>
          <a:p>
            <a:r>
              <a:rPr lang="en-US" altLang="ko-KR" sz="2400" dirty="0"/>
              <a:t>-&gt;</a:t>
            </a:r>
            <a:r>
              <a:rPr lang="ko-KR" altLang="en-US" sz="2400" dirty="0"/>
              <a:t>봄에는 약한 쿨링이 나타날 것</a:t>
            </a:r>
            <a:endParaRPr lang="en-US" altLang="ko-KR" sz="2400" dirty="0"/>
          </a:p>
          <a:p>
            <a:r>
              <a:rPr lang="en-US" altLang="ko-KR" sz="2400" dirty="0"/>
              <a:t>-&gt;</a:t>
            </a:r>
            <a:r>
              <a:rPr lang="ko-KR" altLang="en-US" sz="2400" dirty="0"/>
              <a:t>다른 계절에는 </a:t>
            </a:r>
            <a:r>
              <a:rPr lang="en-US" altLang="ko-KR" sz="2400" dirty="0"/>
              <a:t>warming</a:t>
            </a:r>
            <a:r>
              <a:rPr lang="ko-KR" altLang="en-US" sz="2400" dirty="0"/>
              <a:t>이 나타남</a:t>
            </a:r>
            <a:endParaRPr lang="en-US" altLang="ko-KR" sz="2400" dirty="0"/>
          </a:p>
          <a:p>
            <a:r>
              <a:rPr lang="en-US" altLang="ko-KR" sz="2400" dirty="0"/>
              <a:t>-&gt;</a:t>
            </a:r>
            <a:r>
              <a:rPr lang="ko-KR" altLang="en-US" sz="2400" dirty="0"/>
              <a:t>여름의 히스토그램은 두 방향으로 모두 </a:t>
            </a:r>
            <a:r>
              <a:rPr lang="en-US" altLang="ko-KR" sz="2400" dirty="0"/>
              <a:t>wide </a:t>
            </a:r>
            <a:r>
              <a:rPr lang="ko-KR" altLang="en-US" sz="2400" dirty="0"/>
              <a:t>해지며</a:t>
            </a:r>
            <a:r>
              <a:rPr lang="en-US" altLang="ko-KR" sz="2400" dirty="0"/>
              <a:t>, </a:t>
            </a:r>
            <a:r>
              <a:rPr lang="ko-KR" altLang="en-US" sz="2400" dirty="0"/>
              <a:t>가을</a:t>
            </a:r>
            <a:r>
              <a:rPr lang="en-US" altLang="ko-KR" sz="2400" dirty="0"/>
              <a:t>, </a:t>
            </a:r>
            <a:r>
              <a:rPr lang="ko-KR" altLang="en-US" sz="2400" dirty="0"/>
              <a:t>겨울의 히스토그램 </a:t>
            </a:r>
            <a:r>
              <a:rPr lang="en-US" altLang="ko-KR" sz="2400" dirty="0"/>
              <a:t>warming </a:t>
            </a:r>
            <a:r>
              <a:rPr lang="ko-KR" altLang="en-US" sz="2400" dirty="0"/>
              <a:t>쪽으로 </a:t>
            </a:r>
            <a:r>
              <a:rPr lang="en-US" altLang="ko-KR" sz="2400" dirty="0"/>
              <a:t>shifted </a:t>
            </a:r>
            <a:r>
              <a:rPr lang="ko-KR" altLang="en-US" sz="2400" dirty="0"/>
              <a:t>됨</a:t>
            </a:r>
            <a:endParaRPr lang="en-US" altLang="ko-KR" sz="2400" dirty="0"/>
          </a:p>
          <a:p>
            <a:r>
              <a:rPr lang="en-US" altLang="ko-KR" sz="2400" dirty="0"/>
              <a:t>=&gt;</a:t>
            </a:r>
            <a:r>
              <a:rPr lang="ko-KR" altLang="en-US" sz="2400" dirty="0"/>
              <a:t>이는 여름</a:t>
            </a:r>
            <a:r>
              <a:rPr lang="en-US" altLang="ko-KR" sz="2400" dirty="0"/>
              <a:t>, </a:t>
            </a:r>
            <a:r>
              <a:rPr lang="ko-KR" altLang="en-US" sz="2400" dirty="0"/>
              <a:t>가을</a:t>
            </a:r>
            <a:r>
              <a:rPr lang="en-US" altLang="ko-KR" sz="2400" dirty="0"/>
              <a:t>, </a:t>
            </a:r>
            <a:r>
              <a:rPr lang="ko-KR" altLang="en-US" sz="2400" dirty="0"/>
              <a:t>겨울에는 폭염일 수가 증가 하고 여름엔 서늘한 날도 증가하는 반면 서늘한 날은 가을과 겨울에는 감소할 것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07828A7-4004-4176-9EB6-BB8912FAB48E}"/>
              </a:ext>
            </a:extLst>
          </p:cNvPr>
          <p:cNvSpPr/>
          <p:nvPr/>
        </p:nvSpPr>
        <p:spPr>
          <a:xfrm>
            <a:off x="1464944" y="6073474"/>
            <a:ext cx="9262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100 synthetic datasets during 1979-2014 (</a:t>
            </a:r>
            <a:r>
              <a:rPr lang="en-US" altLang="ko-KR" dirty="0">
                <a:solidFill>
                  <a:srgbClr val="0070C0"/>
                </a:solidFill>
              </a:rPr>
              <a:t>blue</a:t>
            </a:r>
            <a:r>
              <a:rPr lang="en-US" altLang="ko-KR" dirty="0"/>
              <a:t>), 1979-2064(black), and 2029-2064 (</a:t>
            </a:r>
            <a:r>
              <a:rPr lang="en-US" altLang="ko-KR" dirty="0">
                <a:solidFill>
                  <a:srgbClr val="FF0000"/>
                </a:solidFill>
              </a:rPr>
              <a:t>red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6631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87BB8C4-73D3-4ED1-B878-9D26F663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3. </a:t>
            </a:r>
            <a:r>
              <a: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데이터의 타당성 </a:t>
            </a:r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- future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2079664E-B8D3-4682-8DF5-D247BBD2AC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ko-KR" sz="2800" dirty="0"/>
              <a:t>GEV(General Extreme Value)</a:t>
            </a:r>
            <a:endParaRPr lang="ko-KR" altLang="en-US" sz="2800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1236FD58-A958-4967-969D-550C6A8320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875020" cy="823912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GPD(</a:t>
            </a:r>
            <a:r>
              <a:rPr lang="en-US" altLang="ko-KR" dirty="0"/>
              <a:t>Generalized Pareto Distribution)</a:t>
            </a:r>
            <a:endParaRPr lang="ko-KR" altLang="en-US" sz="28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5529D72C-1646-4CC2-9926-5B257CAEC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8" y="2697163"/>
            <a:ext cx="3667125" cy="8096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90B04852-2CFB-4662-AA44-02A3650528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81" b="5146"/>
          <a:stretch/>
        </p:blipFill>
        <p:spPr>
          <a:xfrm>
            <a:off x="839788" y="3495674"/>
            <a:ext cx="4667250" cy="178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0A1360A7-09C3-4AC0-8233-456CCD1CF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5278755"/>
            <a:ext cx="2752725" cy="101917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BAFBA137-7EC4-4A6A-A688-2D6326D669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2506663"/>
            <a:ext cx="4029075" cy="100012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CC5A6056-9C39-474E-AC78-C18F21B3EE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3844608"/>
            <a:ext cx="3076575" cy="96202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81C2893C-25F4-4164-8ABF-AC0D1F08EC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838" y="5173980"/>
            <a:ext cx="13525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8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3. </a:t>
            </a:r>
            <a:r>
              <a: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데이터의 타당성 </a:t>
            </a:r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- future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4B465183-D0EB-4237-A4F0-80607F7D5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4441557" cy="187016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66A98F77-BB88-4987-926B-07C9321AE6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85" r="10049" b="52013"/>
          <a:stretch/>
        </p:blipFill>
        <p:spPr>
          <a:xfrm>
            <a:off x="6509779" y="2435431"/>
            <a:ext cx="4881283" cy="280473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66A98F77-BB88-4987-926B-07C9321AE6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678"/>
          <a:stretch/>
        </p:blipFill>
        <p:spPr>
          <a:xfrm>
            <a:off x="320641" y="3798794"/>
            <a:ext cx="5671579" cy="28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03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4. </a:t>
            </a:r>
            <a:r>
              <a: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생각해볼 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이 논문은 좋은 논문인가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r>
              <a:rPr lang="ko-KR" altLang="en-US" dirty="0"/>
              <a:t>왜 </a:t>
            </a:r>
            <a:r>
              <a:rPr lang="en-US" altLang="ko-KR" dirty="0"/>
              <a:t>CSEOF</a:t>
            </a:r>
            <a:r>
              <a:rPr lang="ko-KR" altLang="en-US" dirty="0"/>
              <a:t>를 썼을까</a:t>
            </a:r>
            <a:r>
              <a:rPr lang="en-US" altLang="ko-KR" dirty="0"/>
              <a:t>?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D098B96D-4398-4641-AB7F-1199AE2B0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605" y="5264468"/>
            <a:ext cx="11334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5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1. </a:t>
            </a:r>
            <a:r>
              <a: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이 논문은 어떤 논문인가</a:t>
            </a:r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?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논문의 목적은 한국의 계절 길이</a:t>
            </a:r>
            <a:r>
              <a:rPr lang="en-US" altLang="ko-KR" dirty="0"/>
              <a:t>, </a:t>
            </a:r>
            <a:r>
              <a:rPr lang="ko-KR" altLang="en-US" dirty="0"/>
              <a:t>온도 분포의 변화를 예측하고</a:t>
            </a:r>
            <a:r>
              <a:rPr lang="en-US" altLang="ko-KR" dirty="0"/>
              <a:t>, </a:t>
            </a:r>
            <a:r>
              <a:rPr lang="ko-KR" altLang="en-US" dirty="0"/>
              <a:t>계절별 이상 기온 분포를 조사하는 것이다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논문의 배경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</a:t>
            </a:r>
            <a:r>
              <a:rPr lang="en-US" altLang="ko-KR" dirty="0"/>
              <a:t>- </a:t>
            </a:r>
            <a:r>
              <a:rPr lang="ko-KR" altLang="en-US" dirty="0"/>
              <a:t>과거 논문들은 주로 겨울에 대해 이상 기온 분포를 확인하였다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/>
              <a:t> - </a:t>
            </a:r>
            <a:r>
              <a:rPr lang="ko-KR" altLang="en-US" dirty="0"/>
              <a:t>지구온난화로 지표 온도가 증가하고 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/>
              <a:t> - </a:t>
            </a:r>
            <a:r>
              <a:rPr lang="ko-KR" altLang="en-US" dirty="0"/>
              <a:t>지표 온도의 평균과 표준편차가 증가하고 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/>
              <a:t> - </a:t>
            </a:r>
            <a:r>
              <a:rPr lang="ko-KR" altLang="en-US" dirty="0"/>
              <a:t>이상 기온 현상이 증가하고 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2422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2. </a:t>
            </a:r>
            <a:r>
              <a: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분석 방법 </a:t>
            </a:r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– CSEOF </a:t>
            </a:r>
            <a:r>
              <a: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분석</a:t>
            </a:r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 &amp; AR </a:t>
            </a:r>
            <a:r>
              <a: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모델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058400" cy="88132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68" y="2706947"/>
            <a:ext cx="6114991" cy="90832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21188"/>
            <a:ext cx="10755379" cy="118142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816363"/>
            <a:ext cx="5979461" cy="116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61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3. </a:t>
            </a:r>
            <a:r>
              <a: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데이터의 타당성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Mode 1</a:t>
            </a:r>
          </a:p>
          <a:p>
            <a:pPr marL="0" indent="0">
              <a:buNone/>
            </a:pPr>
            <a:r>
              <a:rPr lang="en-US" altLang="ko-KR" sz="2400" dirty="0"/>
              <a:t>  -1</a:t>
            </a:r>
            <a:r>
              <a:rPr lang="ko-KR" altLang="en-US" sz="2400" dirty="0"/>
              <a:t>년 단위 일 최고 기온 변화</a:t>
            </a:r>
            <a:endParaRPr lang="en-US" altLang="ko-KR" sz="2400" dirty="0"/>
          </a:p>
          <a:p>
            <a:r>
              <a:rPr lang="en-US" altLang="ko-KR" sz="2400" dirty="0"/>
              <a:t>Mode 2</a:t>
            </a:r>
          </a:p>
          <a:p>
            <a:pPr marL="0" indent="0">
              <a:buNone/>
            </a:pPr>
            <a:r>
              <a:rPr lang="en-US" altLang="ko-KR" sz="2400" dirty="0"/>
              <a:t>  -</a:t>
            </a:r>
            <a:r>
              <a:rPr lang="ko-KR" altLang="en-US" sz="2400" dirty="0"/>
              <a:t>지역적 온도 변화</a:t>
            </a:r>
            <a:r>
              <a:rPr lang="en-US" altLang="ko-KR" sz="2400" dirty="0"/>
              <a:t>(</a:t>
            </a:r>
            <a:r>
              <a:rPr lang="ko-KR" altLang="en-US" sz="2400" dirty="0"/>
              <a:t>인공적인 요인에 의한 기온 변화</a:t>
            </a:r>
            <a:r>
              <a:rPr lang="en-US" altLang="ko-KR" sz="2400" dirty="0"/>
              <a:t>)</a:t>
            </a:r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C4814A57-391F-4021-B326-51A83D01D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98637"/>
            <a:ext cx="9220200" cy="282637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70B779CB-E206-4461-8104-5D9AD837F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4786173"/>
            <a:ext cx="1881730" cy="152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47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3. </a:t>
            </a:r>
            <a:r>
              <a: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데이터의 타당성 </a:t>
            </a:r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– PC time series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Synthetic time series</a:t>
            </a:r>
          </a:p>
          <a:p>
            <a:pPr marL="0" indent="0">
              <a:buNone/>
            </a:pPr>
            <a:r>
              <a:rPr lang="en-US" altLang="ko-KR" dirty="0"/>
              <a:t>  -PC time series(</a:t>
            </a:r>
            <a:r>
              <a:rPr lang="ko-KR" altLang="en-US" dirty="0"/>
              <a:t>시계열 데이터</a:t>
            </a:r>
            <a:r>
              <a:rPr lang="en-US" altLang="ko-KR" dirty="0"/>
              <a:t>, T(t))</a:t>
            </a:r>
            <a:r>
              <a:rPr lang="ko-KR" altLang="en-US" dirty="0"/>
              <a:t>를 </a:t>
            </a:r>
            <a:r>
              <a:rPr lang="en-US" altLang="ko-KR" dirty="0"/>
              <a:t>primary constant</a:t>
            </a:r>
            <a:r>
              <a:rPr lang="ko-KR" altLang="en-US" dirty="0"/>
              <a:t>한 것</a:t>
            </a:r>
            <a:endParaRPr lang="en-US" altLang="ko-KR" dirty="0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xmlns="" id="{6F5694C7-F599-43C2-B111-949BEFACA03C}"/>
              </a:ext>
            </a:extLst>
          </p:cNvPr>
          <p:cNvGrpSpPr/>
          <p:nvPr/>
        </p:nvGrpSpPr>
        <p:grpSpPr>
          <a:xfrm>
            <a:off x="1308133" y="3510488"/>
            <a:ext cx="9149671" cy="2081235"/>
            <a:chOff x="1308133" y="3739088"/>
            <a:chExt cx="9149671" cy="208123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xmlns="" id="{B16C4A0A-5BF0-4543-9D05-80ABC92FF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4189" y="4344643"/>
              <a:ext cx="4493200" cy="863462"/>
            </a:xfrm>
            <a:prstGeom prst="rect">
              <a:avLst/>
            </a:prstGeom>
          </p:spPr>
        </p:pic>
        <p:sp>
          <p:nvSpPr>
            <p:cNvPr id="6" name="타원 5">
              <a:extLst>
                <a:ext uri="{FF2B5EF4-FFF2-40B4-BE49-F238E27FC236}">
                  <a16:creationId xmlns:a16="http://schemas.microsoft.com/office/drawing/2014/main" xmlns="" id="{B7DA80AF-A160-48CC-A77D-9A09F420F77C}"/>
                </a:ext>
              </a:extLst>
            </p:cNvPr>
            <p:cNvSpPr/>
            <p:nvPr/>
          </p:nvSpPr>
          <p:spPr>
            <a:xfrm>
              <a:off x="6331226" y="4547773"/>
              <a:ext cx="447261" cy="7000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연결선: 꺾임 11">
              <a:extLst>
                <a:ext uri="{FF2B5EF4-FFF2-40B4-BE49-F238E27FC236}">
                  <a16:creationId xmlns:a16="http://schemas.microsoft.com/office/drawing/2014/main" xmlns="" id="{DAB358EA-4284-43C5-9426-C230D2E71524}"/>
                </a:ext>
              </a:extLst>
            </p:cNvPr>
            <p:cNvCxnSpPr>
              <a:cxnSpLocks/>
              <a:stCxn id="6" idx="4"/>
              <a:endCxn id="16" idx="3"/>
            </p:cNvCxnSpPr>
            <p:nvPr/>
          </p:nvCxnSpPr>
          <p:spPr>
            <a:xfrm rot="5400000">
              <a:off x="5534724" y="4615524"/>
              <a:ext cx="387796" cy="1652470"/>
            </a:xfrm>
            <a:prstGeom prst="bentConnector2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xmlns="" id="{3E081974-C48E-4DD9-9006-B6BB63F41EE4}"/>
                </a:ext>
              </a:extLst>
            </p:cNvPr>
            <p:cNvSpPr/>
            <p:nvPr/>
          </p:nvSpPr>
          <p:spPr>
            <a:xfrm>
              <a:off x="1308133" y="5450991"/>
              <a:ext cx="35942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ko-KR" dirty="0"/>
                <a:t>몇</a:t>
              </a:r>
              <a:r>
                <a:rPr lang="en-US" altLang="ko-KR" dirty="0"/>
                <a:t> </a:t>
              </a:r>
              <a:r>
                <a:rPr lang="ko-KR" altLang="ko-KR" dirty="0"/>
                <a:t>번째까지</a:t>
              </a:r>
              <a:r>
                <a:rPr lang="en-US" altLang="ko-KR" dirty="0"/>
                <a:t> </a:t>
              </a:r>
              <a:r>
                <a:rPr lang="ko-KR" altLang="ko-KR" dirty="0"/>
                <a:t>옮겨서</a:t>
              </a:r>
              <a:r>
                <a:rPr lang="en-US" altLang="ko-KR" dirty="0"/>
                <a:t> </a:t>
              </a:r>
              <a:r>
                <a:rPr lang="ko-KR" altLang="ko-KR" dirty="0"/>
                <a:t>합칠</a:t>
              </a:r>
              <a:r>
                <a:rPr lang="en-US" altLang="ko-KR" dirty="0"/>
                <a:t> </a:t>
              </a:r>
              <a:r>
                <a:rPr lang="ko-KR" altLang="ko-KR" dirty="0"/>
                <a:t>것</a:t>
              </a:r>
              <a:r>
                <a:rPr lang="en-US" altLang="ko-KR" dirty="0"/>
                <a:t> </a:t>
              </a:r>
              <a:r>
                <a:rPr lang="ko-KR" altLang="ko-KR" dirty="0"/>
                <a:t>인가</a:t>
              </a:r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xmlns="" id="{7F532370-03F7-46B7-A03A-23909B913698}"/>
                </a:ext>
              </a:extLst>
            </p:cNvPr>
            <p:cNvSpPr/>
            <p:nvPr/>
          </p:nvSpPr>
          <p:spPr>
            <a:xfrm>
              <a:off x="6921724" y="4388079"/>
              <a:ext cx="500637" cy="84499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1" name="연결선: 꺾임 20">
              <a:extLst>
                <a:ext uri="{FF2B5EF4-FFF2-40B4-BE49-F238E27FC236}">
                  <a16:creationId xmlns:a16="http://schemas.microsoft.com/office/drawing/2014/main" xmlns="" id="{C34F197E-3A55-4D18-B234-6E724114EA6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023607" y="4247714"/>
              <a:ext cx="291915" cy="1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xmlns="" id="{5028A284-81D4-4B5B-96E0-66AD2565A9F9}"/>
                </a:ext>
              </a:extLst>
            </p:cNvPr>
            <p:cNvSpPr/>
            <p:nvPr/>
          </p:nvSpPr>
          <p:spPr>
            <a:xfrm>
              <a:off x="5532737" y="3739088"/>
              <a:ext cx="32736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ko-KR" dirty="0"/>
                <a:t>계수들</a:t>
              </a:r>
              <a:r>
                <a:rPr lang="en-US" altLang="ko-KR" dirty="0"/>
                <a:t>(a, b, c, …)</a:t>
              </a:r>
              <a:r>
                <a:rPr lang="ko-KR" altLang="en-US" dirty="0"/>
                <a:t>을 모은 벡터</a:t>
              </a:r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xmlns="" id="{B3A1D6AA-5E8F-42C0-A7D7-864E64E83AE6}"/>
                </a:ext>
              </a:extLst>
            </p:cNvPr>
            <p:cNvSpPr/>
            <p:nvPr/>
          </p:nvSpPr>
          <p:spPr>
            <a:xfrm>
              <a:off x="7569017" y="4508017"/>
              <a:ext cx="447261" cy="7000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7" name="연결선: 꺾임 26">
              <a:extLst>
                <a:ext uri="{FF2B5EF4-FFF2-40B4-BE49-F238E27FC236}">
                  <a16:creationId xmlns:a16="http://schemas.microsoft.com/office/drawing/2014/main" xmlns="" id="{0E263475-7FEB-4935-ABCC-F0391A2A1354}"/>
                </a:ext>
              </a:extLst>
            </p:cNvPr>
            <p:cNvCxnSpPr>
              <a:cxnSpLocks/>
              <a:stCxn id="26" idx="4"/>
              <a:endCxn id="29" idx="1"/>
            </p:cNvCxnSpPr>
            <p:nvPr/>
          </p:nvCxnSpPr>
          <p:spPr>
            <a:xfrm rot="16200000" flipH="1">
              <a:off x="8085743" y="4915010"/>
              <a:ext cx="427552" cy="1013742"/>
            </a:xfrm>
            <a:prstGeom prst="bentConnector2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xmlns="" id="{8A5EB706-76A0-4893-917A-F4BE95BAEECC}"/>
                </a:ext>
              </a:extLst>
            </p:cNvPr>
            <p:cNvSpPr/>
            <p:nvPr/>
          </p:nvSpPr>
          <p:spPr>
            <a:xfrm>
              <a:off x="8806390" y="5450991"/>
              <a:ext cx="16514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ko-KR" dirty="0"/>
                <a:t>화이트</a:t>
              </a:r>
              <a:r>
                <a:rPr lang="en-US" altLang="ko-KR" dirty="0"/>
                <a:t> </a:t>
              </a:r>
              <a:r>
                <a:rPr lang="ko-KR" altLang="ko-KR" dirty="0"/>
                <a:t>노이즈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86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3. </a:t>
            </a:r>
            <a:r>
              <a: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데이터의 타당성 </a:t>
            </a:r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– PC time series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sz="2600" dirty="0"/>
              <a:t>Synthetic time series</a:t>
            </a:r>
          </a:p>
          <a:p>
            <a:endParaRPr lang="en-US" altLang="ko-KR" sz="2600" dirty="0"/>
          </a:p>
          <a:p>
            <a:endParaRPr lang="en-US" altLang="ko-KR" sz="2600" dirty="0"/>
          </a:p>
          <a:p>
            <a:endParaRPr lang="en-US" altLang="ko-KR" sz="2600" dirty="0"/>
          </a:p>
          <a:p>
            <a:endParaRPr lang="en-US" altLang="ko-KR" sz="2600" dirty="0"/>
          </a:p>
          <a:p>
            <a:endParaRPr lang="en-US" altLang="ko-KR" sz="2600" dirty="0"/>
          </a:p>
          <a:p>
            <a:pPr marL="0" indent="0">
              <a:buNone/>
            </a:pPr>
            <a:r>
              <a:rPr lang="en-US" altLang="ko-KR" sz="2600" dirty="0">
                <a:solidFill>
                  <a:srgbClr val="FF0000"/>
                </a:solidFill>
              </a:rPr>
              <a:t>-</a:t>
            </a:r>
            <a:r>
              <a:rPr lang="ko-KR" altLang="en-US" sz="2600" dirty="0"/>
              <a:t>일 최고 기온 </a:t>
            </a:r>
            <a:r>
              <a:rPr lang="en-US" altLang="ko-KR" sz="2600" dirty="0"/>
              <a:t>PC time series</a:t>
            </a:r>
          </a:p>
          <a:p>
            <a:pPr marL="0" indent="0">
              <a:buNone/>
            </a:pPr>
            <a:r>
              <a:rPr lang="en-US" altLang="ko-KR" sz="2600" dirty="0">
                <a:solidFill>
                  <a:srgbClr val="0070C0"/>
                </a:solidFill>
              </a:rPr>
              <a:t>-</a:t>
            </a:r>
            <a:r>
              <a:rPr lang="en-US" altLang="ko-KR" sz="2600" dirty="0"/>
              <a:t>Synthetic time series 100</a:t>
            </a:r>
            <a:r>
              <a:rPr lang="ko-KR" altLang="en-US" sz="2600" dirty="0"/>
              <a:t>개</a:t>
            </a:r>
            <a:endParaRPr lang="en-US" altLang="ko-KR" sz="2600" dirty="0"/>
          </a:p>
          <a:p>
            <a:pPr marL="0" indent="0">
              <a:buNone/>
            </a:pPr>
            <a:r>
              <a:rPr lang="en-US" altLang="ko-KR" sz="2600" dirty="0">
                <a:solidFill>
                  <a:srgbClr val="00B050"/>
                </a:solidFill>
              </a:rPr>
              <a:t>-</a:t>
            </a:r>
            <a:r>
              <a:rPr lang="en-US" altLang="ko-KR" sz="2600" dirty="0"/>
              <a:t>Synthetic time series </a:t>
            </a:r>
            <a:r>
              <a:rPr lang="ko-KR" altLang="en-US" sz="2600" dirty="0"/>
              <a:t>중 </a:t>
            </a:r>
            <a:r>
              <a:rPr lang="en-US" altLang="ko-KR" sz="2600" dirty="0"/>
              <a:t>1</a:t>
            </a:r>
            <a:r>
              <a:rPr lang="ko-KR" altLang="en-US" sz="2600" dirty="0"/>
              <a:t>개</a:t>
            </a:r>
            <a:endParaRPr lang="en-US" altLang="ko-KR" sz="2600" dirty="0"/>
          </a:p>
          <a:p>
            <a:pPr marL="0" indent="0">
              <a:buNone/>
            </a:pPr>
            <a:r>
              <a:rPr lang="en-US" altLang="ko-KR" sz="2600" dirty="0"/>
              <a:t> 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7AB844FA-1FA3-44C0-8A16-9E4C2BC237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232"/>
          <a:stretch/>
        </p:blipFill>
        <p:spPr>
          <a:xfrm>
            <a:off x="838200" y="2405269"/>
            <a:ext cx="10431903" cy="231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5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3. </a:t>
            </a:r>
            <a:r>
              <a: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데이터의 타당성 </a:t>
            </a:r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– CSEOF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CSEOF &amp;</a:t>
            </a:r>
            <a:r>
              <a:rPr lang="ko-KR" altLang="en-US" dirty="0"/>
              <a:t> </a:t>
            </a:r>
            <a:r>
              <a:rPr lang="en-US" altLang="ko-KR" dirty="0"/>
              <a:t>KMA</a:t>
            </a:r>
          </a:p>
          <a:p>
            <a:pPr marL="0" indent="0">
              <a:buNone/>
            </a:pPr>
            <a:r>
              <a:rPr lang="en-US" altLang="ko-KR" dirty="0"/>
              <a:t> -</a:t>
            </a:r>
            <a:r>
              <a:rPr lang="ko-KR" altLang="en-US" dirty="0"/>
              <a:t>표준 편차가 거의 동일함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=&gt; </a:t>
            </a:r>
            <a:r>
              <a:rPr lang="ko-KR" altLang="ko-KR" dirty="0"/>
              <a:t>일별</a:t>
            </a:r>
            <a:r>
              <a:rPr lang="en-US" altLang="ko-KR" dirty="0"/>
              <a:t> </a:t>
            </a:r>
            <a:r>
              <a:rPr lang="ko-KR" altLang="ko-KR" dirty="0"/>
              <a:t>전체</a:t>
            </a:r>
            <a:r>
              <a:rPr lang="en-US" altLang="ko-KR" dirty="0"/>
              <a:t> </a:t>
            </a:r>
            <a:r>
              <a:rPr lang="ko-KR" altLang="ko-KR" dirty="0"/>
              <a:t>변동성</a:t>
            </a:r>
            <a:r>
              <a:rPr lang="en-US" altLang="ko-KR" dirty="0"/>
              <a:t> </a:t>
            </a:r>
            <a:r>
              <a:rPr lang="ko-KR" altLang="ko-KR" dirty="0"/>
              <a:t>설명</a:t>
            </a:r>
            <a:r>
              <a:rPr lang="en-US" altLang="ko-KR" dirty="0"/>
              <a:t> </a:t>
            </a:r>
            <a:r>
              <a:rPr lang="ko-KR" altLang="ko-KR" dirty="0"/>
              <a:t>가능</a:t>
            </a:r>
          </a:p>
          <a:p>
            <a:r>
              <a:rPr lang="en-US" altLang="ko-KR" dirty="0"/>
              <a:t>PC time series</a:t>
            </a:r>
          </a:p>
          <a:p>
            <a:pPr marL="0" indent="0">
              <a:buNone/>
            </a:pPr>
            <a:r>
              <a:rPr lang="en-US" altLang="ko-KR" dirty="0"/>
              <a:t> - 100</a:t>
            </a:r>
            <a:r>
              <a:rPr lang="ko-KR" altLang="ko-KR" dirty="0"/>
              <a:t>개</a:t>
            </a:r>
            <a:r>
              <a:rPr lang="en-US" altLang="ko-KR" dirty="0"/>
              <a:t> </a:t>
            </a:r>
            <a:r>
              <a:rPr lang="ko-KR" altLang="ko-KR" dirty="0"/>
              <a:t>합성</a:t>
            </a:r>
            <a:r>
              <a:rPr lang="en-US" altLang="ko-KR" dirty="0"/>
              <a:t> </a:t>
            </a:r>
            <a:r>
              <a:rPr lang="ko-KR" altLang="ko-KR" dirty="0"/>
              <a:t>데이터</a:t>
            </a:r>
            <a:r>
              <a:rPr lang="ko-KR" altLang="en-US" dirty="0"/>
              <a:t>가 원래 데이터와 유사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=&gt; </a:t>
            </a:r>
            <a:r>
              <a:rPr lang="ko-KR" altLang="en-US" dirty="0"/>
              <a:t>타당함</a:t>
            </a:r>
            <a:endParaRPr lang="ko-KR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7A0CCA7E-BAA7-4297-8EEA-2F73101AA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10" y="3159959"/>
            <a:ext cx="1682670" cy="1682670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xmlns="" id="{C10B20CF-7EB1-468B-AB06-20A54939BD79}"/>
              </a:ext>
            </a:extLst>
          </p:cNvPr>
          <p:cNvSpPr/>
          <p:nvPr/>
        </p:nvSpPr>
        <p:spPr>
          <a:xfrm>
            <a:off x="9441180" y="3159959"/>
            <a:ext cx="148590" cy="15386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xmlns="" id="{1ECE44D0-4F9B-4195-88C7-43F361B425BA}"/>
              </a:ext>
            </a:extLst>
          </p:cNvPr>
          <p:cNvSpPr/>
          <p:nvPr/>
        </p:nvSpPr>
        <p:spPr>
          <a:xfrm>
            <a:off x="9673590" y="2946599"/>
            <a:ext cx="148590" cy="15386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xmlns="" id="{A4039CE2-315D-4FA8-9739-BA3DA8E7A751}"/>
              </a:ext>
            </a:extLst>
          </p:cNvPr>
          <p:cNvSpPr/>
          <p:nvPr/>
        </p:nvSpPr>
        <p:spPr>
          <a:xfrm>
            <a:off x="9747885" y="1962032"/>
            <a:ext cx="1466850" cy="106152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타당</a:t>
            </a:r>
            <a:r>
              <a:rPr lang="en-US" altLang="ko-KR" dirty="0">
                <a:solidFill>
                  <a:schemeClr val="tx1"/>
                </a:solidFill>
              </a:rPr>
              <a:t>!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8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6D153F26-0E8C-49B6-B64C-F85749780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42328"/>
            <a:ext cx="3977229" cy="433463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3. </a:t>
            </a:r>
            <a:r>
              <a: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데이터의 타당성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38530" y="1825625"/>
            <a:ext cx="6215270" cy="4351338"/>
          </a:xfrm>
        </p:spPr>
        <p:txBody>
          <a:bodyPr/>
          <a:lstStyle/>
          <a:p>
            <a:pPr marL="0" indent="0">
              <a:buNone/>
            </a:pPr>
            <a:r>
              <a:rPr lang="ko-KR" altLang="ko-KR" dirty="0"/>
              <a:t>극</a:t>
            </a:r>
            <a:r>
              <a:rPr lang="en-US" altLang="ko-KR" dirty="0"/>
              <a:t> </a:t>
            </a:r>
            <a:r>
              <a:rPr lang="ko-KR" altLang="ko-KR" dirty="0" err="1"/>
              <a:t>제트류</a:t>
            </a:r>
            <a:r>
              <a:rPr lang="en-US" altLang="ko-KR" dirty="0"/>
              <a:t> </a:t>
            </a:r>
            <a:r>
              <a:rPr lang="ko-KR" altLang="ko-KR" dirty="0"/>
              <a:t>진동</a:t>
            </a:r>
            <a:r>
              <a:rPr lang="en-US" altLang="ko-KR" dirty="0"/>
              <a:t>, </a:t>
            </a:r>
            <a:r>
              <a:rPr lang="ko-KR" altLang="ko-KR" dirty="0"/>
              <a:t>엘니뇨</a:t>
            </a:r>
            <a:r>
              <a:rPr lang="en-US" altLang="ko-KR" dirty="0"/>
              <a:t> </a:t>
            </a:r>
            <a:r>
              <a:rPr lang="ko-KR" altLang="ko-KR" dirty="0"/>
              <a:t>남방</a:t>
            </a:r>
            <a:r>
              <a:rPr lang="en-US" altLang="ko-KR" dirty="0"/>
              <a:t> </a:t>
            </a:r>
            <a:r>
              <a:rPr lang="ko-KR" altLang="ko-KR" dirty="0"/>
              <a:t>진동</a:t>
            </a:r>
            <a:r>
              <a:rPr lang="en-US" altLang="ko-KR" dirty="0"/>
              <a:t>, </a:t>
            </a:r>
            <a:r>
              <a:rPr lang="ko-KR" altLang="ko-KR" dirty="0"/>
              <a:t>태평양</a:t>
            </a:r>
            <a:r>
              <a:rPr lang="en-US" altLang="ko-KR" dirty="0"/>
              <a:t> 10</a:t>
            </a:r>
            <a:r>
              <a:rPr lang="ko-KR" altLang="ko-KR" dirty="0"/>
              <a:t>년</a:t>
            </a:r>
            <a:r>
              <a:rPr lang="en-US" altLang="ko-KR" dirty="0"/>
              <a:t> </a:t>
            </a:r>
            <a:r>
              <a:rPr lang="ko-KR" altLang="ko-KR" dirty="0"/>
              <a:t>진동</a:t>
            </a:r>
            <a:r>
              <a:rPr lang="ko-KR" altLang="en-US" dirty="0"/>
              <a:t>의 제외 필요</a:t>
            </a:r>
            <a:endParaRPr lang="ko-KR" altLang="ko-KR" dirty="0"/>
          </a:p>
          <a:p>
            <a:pPr marL="0" indent="0">
              <a:buNone/>
            </a:pPr>
            <a:r>
              <a:rPr lang="en-US" altLang="ko-KR" dirty="0"/>
              <a:t>-&gt;1961~2014</a:t>
            </a:r>
            <a:r>
              <a:rPr lang="ko-KR" altLang="ko-KR" dirty="0"/>
              <a:t>년까지</a:t>
            </a:r>
            <a:r>
              <a:rPr lang="en-US" altLang="ko-KR" dirty="0"/>
              <a:t> CSEOF </a:t>
            </a:r>
            <a:r>
              <a:rPr lang="ko-KR" altLang="ko-KR" dirty="0"/>
              <a:t>분석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/>
              <a:t>-&gt;</a:t>
            </a:r>
            <a:r>
              <a:rPr lang="ko-KR" altLang="ko-KR" dirty="0"/>
              <a:t>진폭의</a:t>
            </a:r>
            <a:r>
              <a:rPr lang="en-US" altLang="ko-KR" dirty="0"/>
              <a:t> </a:t>
            </a:r>
            <a:r>
              <a:rPr lang="ko-KR" altLang="ko-KR" dirty="0"/>
              <a:t>영향</a:t>
            </a:r>
            <a:r>
              <a:rPr lang="en-US" altLang="ko-KR" dirty="0"/>
              <a:t>(100</a:t>
            </a:r>
            <a:r>
              <a:rPr lang="ko-KR" altLang="en-US" dirty="0"/>
              <a:t>년 사이 </a:t>
            </a:r>
            <a:r>
              <a:rPr lang="en-US" altLang="ko-KR" dirty="0"/>
              <a:t>0.8</a:t>
            </a:r>
            <a:r>
              <a:rPr lang="ko-KR" altLang="en-US"/>
              <a:t>차이</a:t>
            </a:r>
            <a:r>
              <a:rPr lang="en-US" altLang="ko-KR" dirty="0"/>
              <a:t>)</a:t>
            </a:r>
            <a:endParaRPr lang="ko-KR" altLang="ko-KR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ko-KR" b="1" i="1" u="sng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무시할</a:t>
            </a:r>
            <a:r>
              <a:rPr lang="en-US" altLang="ko-KR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ko-KR" b="1" i="1" u="sng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수는</a:t>
            </a:r>
            <a:r>
              <a:rPr lang="en-US" altLang="ko-KR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ko-KR" b="1" i="1" u="sng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없지</a:t>
            </a:r>
            <a:r>
              <a:rPr lang="ko-KR" altLang="en-US" b="1" i="1" u="sng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</a:t>
            </a:r>
            <a:r>
              <a:rPr lang="ko-KR" altLang="ko-KR" b="1" i="1" u="sng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통계적</a:t>
            </a:r>
            <a:r>
              <a:rPr lang="en-US" altLang="ko-KR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ko-KR" b="1" i="1" u="sng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특성으로</a:t>
            </a:r>
            <a:r>
              <a:rPr lang="en-US" altLang="ko-KR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ko-KR" b="1" i="1" u="sng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정당화할</a:t>
            </a:r>
            <a:r>
              <a:rPr lang="en-US" altLang="ko-KR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i="1" u="sng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 있어</a:t>
            </a:r>
            <a:r>
              <a:rPr lang="en-US" altLang="ko-KR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US" altLang="ko-KR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ko-KR" b="1" i="1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Jangho</a:t>
            </a:r>
            <a:r>
              <a:rPr lang="en-US" altLang="ko-KR" b="1" i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Lee</a:t>
            </a:r>
            <a:endParaRPr lang="ko-KR" altLang="ko-KR" b="1" i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568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3. </a:t>
            </a:r>
            <a:r>
              <a: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데이터의 타당성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BCC30A8B-DCF4-483C-8550-94570B5837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1690688"/>
            <a:ext cx="10279453" cy="400443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2A3B4332-0B39-4523-B266-0AACB08B887D}"/>
              </a:ext>
            </a:extLst>
          </p:cNvPr>
          <p:cNvSpPr/>
          <p:nvPr/>
        </p:nvSpPr>
        <p:spPr>
          <a:xfrm>
            <a:off x="838199" y="5947777"/>
            <a:ext cx="459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2005~2014, 1979~1988 </a:t>
            </a:r>
            <a:r>
              <a:rPr lang="ko-KR" altLang="ko-KR" dirty="0"/>
              <a:t>온도</a:t>
            </a:r>
            <a:r>
              <a:rPr lang="en-US" altLang="ko-KR" dirty="0"/>
              <a:t> </a:t>
            </a:r>
            <a:r>
              <a:rPr lang="ko-KR" altLang="ko-KR" dirty="0"/>
              <a:t>증가</a:t>
            </a:r>
            <a:r>
              <a:rPr lang="ko-KR" altLang="en-US" dirty="0"/>
              <a:t>를 비교</a:t>
            </a:r>
            <a:r>
              <a:rPr lang="en-US" altLang="ko-KR" dirty="0"/>
              <a:t>!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146013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1239</Words>
  <Application>Microsoft Office PowerPoint</Application>
  <PresentationFormat>와이드스크린</PresentationFormat>
  <Paragraphs>144</Paragraphs>
  <Slides>16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맑은 고딕</vt:lpstr>
      <vt:lpstr>08서울남산체 B</vt:lpstr>
      <vt:lpstr>HY목각파임B</vt:lpstr>
      <vt:lpstr>Arial</vt:lpstr>
      <vt:lpstr>Office 테마</vt:lpstr>
      <vt:lpstr>Future Trend in Seasonal Lengths and Extreme Temperature Distributions Over South Korea</vt:lpstr>
      <vt:lpstr>1. 이 논문은 어떤 논문인가?</vt:lpstr>
      <vt:lpstr>2. 분석 방법 – CSEOF 분석 &amp; AR 모델</vt:lpstr>
      <vt:lpstr>3. 데이터의 타당성</vt:lpstr>
      <vt:lpstr>3. 데이터의 타당성 – PC time series</vt:lpstr>
      <vt:lpstr>3. 데이터의 타당성 – PC time series</vt:lpstr>
      <vt:lpstr>3. 데이터의 타당성 – CSEOF</vt:lpstr>
      <vt:lpstr>3. 데이터의 타당성</vt:lpstr>
      <vt:lpstr>3. 데이터의 타당성</vt:lpstr>
      <vt:lpstr>3. 데이터의 타당성 - future</vt:lpstr>
      <vt:lpstr>3. 데이터의 타당성 - future</vt:lpstr>
      <vt:lpstr>3. 데이터의 타당성 - future</vt:lpstr>
      <vt:lpstr>3. 데이터의 타당성 - future</vt:lpstr>
      <vt:lpstr>3. 데이터의 타당성 - future</vt:lpstr>
      <vt:lpstr>3. 데이터의 타당성 - future</vt:lpstr>
      <vt:lpstr>4. 생각해볼 점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Trend in Seasonal Lengths and Extreme Temperature Distributions Over South Korea</dc:title>
  <dc:creator>서 표석</dc:creator>
  <cp:lastModifiedBy>서 표석</cp:lastModifiedBy>
  <cp:revision>46</cp:revision>
  <dcterms:created xsi:type="dcterms:W3CDTF">2018-04-29T11:12:05Z</dcterms:created>
  <dcterms:modified xsi:type="dcterms:W3CDTF">2018-05-13T11:22:15Z</dcterms:modified>
</cp:coreProperties>
</file>